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1" r:id="rId4"/>
    <p:sldId id="258" r:id="rId5"/>
    <p:sldId id="259" r:id="rId6"/>
    <p:sldId id="266" r:id="rId7"/>
    <p:sldId id="267" r:id="rId8"/>
    <p:sldId id="268" r:id="rId9"/>
    <p:sldId id="263" r:id="rId10"/>
    <p:sldId id="265" r:id="rId11"/>
  </p:sldIdLst>
  <p:sldSz cx="18288000" cy="10287000"/>
  <p:notesSz cx="6858000" cy="9144000"/>
  <p:embeddedFontLst>
    <p:embeddedFont>
      <p:font typeface="Poppins" panose="020B0604020202020204" pitchFamily="34" charset="0"/>
      <p:regular r:id="rId12"/>
      <p:bold r:id="rId13"/>
      <p:italic r:id="rId14"/>
      <p:boldItalic r:id="rId15"/>
    </p:embeddedFont>
    <p:embeddedFont>
      <p:font typeface="Poppins Bold" pitchFamily="2" charset="77"/>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autoAdjust="0"/>
    <p:restoredTop sz="94615" autoAdjust="0"/>
  </p:normalViewPr>
  <p:slideViewPr>
    <p:cSldViewPr>
      <p:cViewPr>
        <p:scale>
          <a:sx n="50" d="100"/>
          <a:sy n="50" d="100"/>
        </p:scale>
        <p:origin x="760"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1C42"/>
        </a:solidFill>
        <a:effectLst/>
      </p:bgPr>
    </p:bg>
    <p:spTree>
      <p:nvGrpSpPr>
        <p:cNvPr id="1" name=""/>
        <p:cNvGrpSpPr/>
        <p:nvPr/>
      </p:nvGrpSpPr>
      <p:grpSpPr>
        <a:xfrm>
          <a:off x="0" y="0"/>
          <a:ext cx="0" cy="0"/>
          <a:chOff x="0" y="0"/>
          <a:chExt cx="0" cy="0"/>
        </a:xfrm>
      </p:grpSpPr>
      <p:sp>
        <p:nvSpPr>
          <p:cNvPr id="2" name="Freeform 2"/>
          <p:cNvSpPr/>
          <p:nvPr/>
        </p:nvSpPr>
        <p:spPr>
          <a:xfrm>
            <a:off x="10541229" y="2324100"/>
            <a:ext cx="10946941" cy="8896877"/>
          </a:xfrm>
          <a:custGeom>
            <a:avLst/>
            <a:gdLst/>
            <a:ahLst/>
            <a:cxnLst/>
            <a:rect l="l" t="t" r="r" b="b"/>
            <a:pathLst>
              <a:path w="10946941" h="8896877">
                <a:moveTo>
                  <a:pt x="0" y="0"/>
                </a:moveTo>
                <a:lnTo>
                  <a:pt x="10946941" y="0"/>
                </a:lnTo>
                <a:lnTo>
                  <a:pt x="10946941" y="8896877"/>
                </a:lnTo>
                <a:lnTo>
                  <a:pt x="0" y="8896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085216" y="2747439"/>
            <a:ext cx="6821081" cy="1521507"/>
          </a:xfrm>
          <a:prstGeom prst="rect">
            <a:avLst/>
          </a:prstGeom>
        </p:spPr>
        <p:txBody>
          <a:bodyPr lIns="0" tIns="0" rIns="0" bIns="0" rtlCol="0" anchor="t">
            <a:spAutoFit/>
          </a:bodyPr>
          <a:lstStyle/>
          <a:p>
            <a:pPr>
              <a:lnSpc>
                <a:spcPts val="12319"/>
              </a:lnSpc>
            </a:pPr>
            <a:r>
              <a:rPr lang="en-US" sz="8799" spc="-149" dirty="0">
                <a:solidFill>
                  <a:srgbClr val="FFFFFF"/>
                </a:solidFill>
                <a:latin typeface="Poppins Bold"/>
              </a:rPr>
              <a:t>HackTrix’24</a:t>
            </a:r>
          </a:p>
        </p:txBody>
      </p:sp>
      <p:sp>
        <p:nvSpPr>
          <p:cNvPr id="5" name="TextBox 5"/>
          <p:cNvSpPr txBox="1"/>
          <p:nvPr/>
        </p:nvSpPr>
        <p:spPr>
          <a:xfrm>
            <a:off x="1114108" y="4552107"/>
            <a:ext cx="6915784" cy="743793"/>
          </a:xfrm>
          <a:prstGeom prst="rect">
            <a:avLst/>
          </a:prstGeom>
        </p:spPr>
        <p:txBody>
          <a:bodyPr lIns="0" tIns="0" rIns="0" bIns="0" rtlCol="0" anchor="t">
            <a:spAutoFit/>
          </a:bodyPr>
          <a:lstStyle/>
          <a:p>
            <a:pPr>
              <a:lnSpc>
                <a:spcPts val="2880"/>
              </a:lnSpc>
            </a:pPr>
            <a:r>
              <a:rPr lang="en-US" sz="2400" dirty="0">
                <a:solidFill>
                  <a:srgbClr val="FFFFFF"/>
                </a:solidFill>
                <a:latin typeface="Poppins"/>
              </a:rPr>
              <a:t>Team Name:</a:t>
            </a:r>
          </a:p>
          <a:p>
            <a:pPr>
              <a:lnSpc>
                <a:spcPts val="2880"/>
              </a:lnSpc>
            </a:pPr>
            <a:r>
              <a:rPr lang="en-US" sz="2400" dirty="0">
                <a:solidFill>
                  <a:srgbClr val="FFFFFF"/>
                </a:solidFill>
                <a:latin typeface="Poppins"/>
              </a:rPr>
              <a:t>Members Name:</a:t>
            </a:r>
          </a:p>
        </p:txBody>
      </p:sp>
      <p:grpSp>
        <p:nvGrpSpPr>
          <p:cNvPr id="6" name="Group 6"/>
          <p:cNvGrpSpPr/>
          <p:nvPr/>
        </p:nvGrpSpPr>
        <p:grpSpPr>
          <a:xfrm>
            <a:off x="0" y="9998267"/>
            <a:ext cx="9144000" cy="288733"/>
            <a:chOff x="0" y="0"/>
            <a:chExt cx="2408296" cy="76045"/>
          </a:xfrm>
        </p:grpSpPr>
        <p:sp>
          <p:nvSpPr>
            <p:cNvPr id="7" name="Freeform 7"/>
            <p:cNvSpPr/>
            <p:nvPr/>
          </p:nvSpPr>
          <p:spPr>
            <a:xfrm>
              <a:off x="0" y="0"/>
              <a:ext cx="2408296" cy="76045"/>
            </a:xfrm>
            <a:custGeom>
              <a:avLst/>
              <a:gdLst/>
              <a:ahLst/>
              <a:cxnLst/>
              <a:rect l="l" t="t" r="r" b="b"/>
              <a:pathLst>
                <a:path w="2408296" h="76045">
                  <a:moveTo>
                    <a:pt x="0" y="0"/>
                  </a:moveTo>
                  <a:lnTo>
                    <a:pt x="2408296" y="0"/>
                  </a:lnTo>
                  <a:lnTo>
                    <a:pt x="2408296" y="76045"/>
                  </a:lnTo>
                  <a:lnTo>
                    <a:pt x="0" y="76045"/>
                  </a:lnTo>
                  <a:close/>
                </a:path>
              </a:pathLst>
            </a:custGeom>
            <a:solidFill>
              <a:srgbClr val="FFFFFF"/>
            </a:solidFill>
          </p:spPr>
          <p:txBody>
            <a:bodyPr/>
            <a:lstStyle/>
            <a:p>
              <a:endParaRPr lang="en-US"/>
            </a:p>
          </p:txBody>
        </p:sp>
        <p:sp>
          <p:nvSpPr>
            <p:cNvPr id="8" name="TextBox 8"/>
            <p:cNvSpPr txBox="1"/>
            <p:nvPr/>
          </p:nvSpPr>
          <p:spPr>
            <a:xfrm>
              <a:off x="0" y="-57150"/>
              <a:ext cx="2408296" cy="133195"/>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9" descr="A black and white logo&#10;&#10;Description automatically generated">
            <a:extLst>
              <a:ext uri="{FF2B5EF4-FFF2-40B4-BE49-F238E27FC236}">
                <a16:creationId xmlns:a16="http://schemas.microsoft.com/office/drawing/2014/main" id="{55DEBECF-C50E-41A7-3226-A31F0DF8B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0" y="338716"/>
            <a:ext cx="3225800" cy="1333500"/>
          </a:xfrm>
          <a:prstGeom prst="rect">
            <a:avLst/>
          </a:prstGeom>
        </p:spPr>
      </p:pic>
      <p:pic>
        <p:nvPicPr>
          <p:cNvPr id="12" name="Picture 11" descr="A white text on a black background&#10;&#10;Description automatically generated">
            <a:extLst>
              <a:ext uri="{FF2B5EF4-FFF2-40B4-BE49-F238E27FC236}">
                <a16:creationId xmlns:a16="http://schemas.microsoft.com/office/drawing/2014/main" id="{282DEE48-9722-BF53-26E6-0912F77DC8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592081"/>
            <a:ext cx="3277651" cy="10801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1C42"/>
        </a:solidFill>
        <a:effectLst/>
      </p:bgPr>
    </p:bg>
    <p:spTree>
      <p:nvGrpSpPr>
        <p:cNvPr id="1" name=""/>
        <p:cNvGrpSpPr/>
        <p:nvPr/>
      </p:nvGrpSpPr>
      <p:grpSpPr>
        <a:xfrm>
          <a:off x="0" y="0"/>
          <a:ext cx="0" cy="0"/>
          <a:chOff x="0" y="0"/>
          <a:chExt cx="0" cy="0"/>
        </a:xfrm>
      </p:grpSpPr>
      <p:sp>
        <p:nvSpPr>
          <p:cNvPr id="2" name="TextBox 2"/>
          <p:cNvSpPr txBox="1"/>
          <p:nvPr/>
        </p:nvSpPr>
        <p:spPr>
          <a:xfrm>
            <a:off x="8981916" y="4167355"/>
            <a:ext cx="7858283" cy="342338"/>
          </a:xfrm>
          <a:prstGeom prst="rect">
            <a:avLst/>
          </a:prstGeom>
        </p:spPr>
        <p:txBody>
          <a:bodyPr wrap="square" lIns="0" tIns="0" rIns="0" bIns="0" rtlCol="0" anchor="t">
            <a:spAutoFit/>
          </a:bodyPr>
          <a:lstStyle/>
          <a:p>
            <a:pPr marL="0" lvl="0" indent="0" algn="l">
              <a:lnSpc>
                <a:spcPts val="2639"/>
              </a:lnSpc>
              <a:spcBef>
                <a:spcPct val="0"/>
              </a:spcBef>
            </a:pPr>
            <a:r>
              <a:rPr lang="en-US" sz="2399" spc="230" dirty="0">
                <a:solidFill>
                  <a:srgbClr val="FFFFFF"/>
                </a:solidFill>
                <a:latin typeface="Poppins Bold"/>
              </a:rPr>
              <a:t>PPT should not be more than 10 slides</a:t>
            </a:r>
          </a:p>
        </p:txBody>
      </p:sp>
      <p:sp>
        <p:nvSpPr>
          <p:cNvPr id="8" name="TextBox 8"/>
          <p:cNvSpPr txBox="1"/>
          <p:nvPr/>
        </p:nvSpPr>
        <p:spPr>
          <a:xfrm>
            <a:off x="8981916" y="1912899"/>
            <a:ext cx="8544083" cy="1718997"/>
          </a:xfrm>
          <a:prstGeom prst="rect">
            <a:avLst/>
          </a:prstGeom>
        </p:spPr>
        <p:txBody>
          <a:bodyPr wrap="square" lIns="0" tIns="0" rIns="0" bIns="0" rtlCol="0" anchor="t">
            <a:spAutoFit/>
          </a:bodyPr>
          <a:lstStyle/>
          <a:p>
            <a:pPr>
              <a:lnSpc>
                <a:spcPts val="6719"/>
              </a:lnSpc>
            </a:pPr>
            <a:r>
              <a:rPr lang="en-US" sz="5599" dirty="0">
                <a:solidFill>
                  <a:srgbClr val="FFFFFF"/>
                </a:solidFill>
                <a:latin typeface="Poppins Bold"/>
              </a:rPr>
              <a:t>with their prototype working</a:t>
            </a:r>
          </a:p>
        </p:txBody>
      </p:sp>
      <p:sp>
        <p:nvSpPr>
          <p:cNvPr id="9" name="AutoShape 9"/>
          <p:cNvSpPr/>
          <p:nvPr/>
        </p:nvSpPr>
        <p:spPr>
          <a:xfrm>
            <a:off x="1028700" y="601417"/>
            <a:ext cx="16230600" cy="0"/>
          </a:xfrm>
          <a:prstGeom prst="line">
            <a:avLst/>
          </a:prstGeom>
          <a:ln w="19050" cap="flat">
            <a:solidFill>
              <a:srgbClr val="D9D9D9"/>
            </a:solidFill>
            <a:prstDash val="solid"/>
            <a:headEnd type="none" w="sm" len="sm"/>
            <a:tailEnd type="none" w="sm" len="sm"/>
          </a:ln>
        </p:spPr>
        <p:txBody>
          <a:bodyPr/>
          <a:lstStyle/>
          <a:p>
            <a:endParaRPr lang="en-US"/>
          </a:p>
        </p:txBody>
      </p:sp>
      <p:sp>
        <p:nvSpPr>
          <p:cNvPr id="10" name="Freeform 10"/>
          <p:cNvSpPr/>
          <p:nvPr/>
        </p:nvSpPr>
        <p:spPr>
          <a:xfrm flipH="1">
            <a:off x="-1811192" y="1427962"/>
            <a:ext cx="9143383" cy="7431077"/>
          </a:xfrm>
          <a:custGeom>
            <a:avLst/>
            <a:gdLst/>
            <a:ahLst/>
            <a:cxnLst/>
            <a:rect l="l" t="t" r="r" b="b"/>
            <a:pathLst>
              <a:path w="9143383" h="7431077">
                <a:moveTo>
                  <a:pt x="9143383" y="0"/>
                </a:moveTo>
                <a:lnTo>
                  <a:pt x="0" y="0"/>
                </a:lnTo>
                <a:lnTo>
                  <a:pt x="0" y="7431076"/>
                </a:lnTo>
                <a:lnTo>
                  <a:pt x="9143383" y="7431076"/>
                </a:lnTo>
                <a:lnTo>
                  <a:pt x="914338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1" name="Group 11"/>
          <p:cNvGrpSpPr/>
          <p:nvPr/>
        </p:nvGrpSpPr>
        <p:grpSpPr>
          <a:xfrm>
            <a:off x="8981917" y="9998267"/>
            <a:ext cx="9995383" cy="288733"/>
            <a:chOff x="0" y="0"/>
            <a:chExt cx="2632529" cy="76045"/>
          </a:xfrm>
        </p:grpSpPr>
        <p:sp>
          <p:nvSpPr>
            <p:cNvPr id="12" name="Freeform 12"/>
            <p:cNvSpPr/>
            <p:nvPr/>
          </p:nvSpPr>
          <p:spPr>
            <a:xfrm>
              <a:off x="0" y="0"/>
              <a:ext cx="2632529" cy="76045"/>
            </a:xfrm>
            <a:custGeom>
              <a:avLst/>
              <a:gdLst/>
              <a:ahLst/>
              <a:cxnLst/>
              <a:rect l="l" t="t" r="r" b="b"/>
              <a:pathLst>
                <a:path w="2632529" h="76045">
                  <a:moveTo>
                    <a:pt x="0" y="0"/>
                  </a:moveTo>
                  <a:lnTo>
                    <a:pt x="2632529" y="0"/>
                  </a:lnTo>
                  <a:lnTo>
                    <a:pt x="2632529" y="76045"/>
                  </a:lnTo>
                  <a:lnTo>
                    <a:pt x="0" y="76045"/>
                  </a:lnTo>
                  <a:close/>
                </a:path>
              </a:pathLst>
            </a:custGeom>
            <a:solidFill>
              <a:srgbClr val="3DCAB1"/>
            </a:solidFill>
          </p:spPr>
          <p:txBody>
            <a:bodyPr/>
            <a:lstStyle/>
            <a:p>
              <a:endParaRPr lang="en-US"/>
            </a:p>
          </p:txBody>
        </p:sp>
        <p:sp>
          <p:nvSpPr>
            <p:cNvPr id="13" name="TextBox 13"/>
            <p:cNvSpPr txBox="1"/>
            <p:nvPr/>
          </p:nvSpPr>
          <p:spPr>
            <a:xfrm>
              <a:off x="0" y="-38100"/>
              <a:ext cx="2632529" cy="114145"/>
            </a:xfrm>
            <a:prstGeom prst="rect">
              <a:avLst/>
            </a:prstGeom>
          </p:spPr>
          <p:txBody>
            <a:bodyPr lIns="50800" tIns="50800" rIns="50800" bIns="50800" rtlCol="0" anchor="ctr"/>
            <a:lstStyle/>
            <a:p>
              <a:pPr algn="ctr">
                <a:lnSpc>
                  <a:spcPts val="2659"/>
                </a:lnSpc>
                <a:spcBef>
                  <a:spcPct val="0"/>
                </a:spcBef>
              </a:pPr>
              <a:endParaRPr/>
            </a:p>
          </p:txBody>
        </p:sp>
      </p:grpSp>
      <p:pic>
        <p:nvPicPr>
          <p:cNvPr id="14" name="Picture 13" descr="A black and white logo&#10;&#10;Description automatically generated">
            <a:extLst>
              <a:ext uri="{FF2B5EF4-FFF2-40B4-BE49-F238E27FC236}">
                <a16:creationId xmlns:a16="http://schemas.microsoft.com/office/drawing/2014/main" id="{A0B5A665-687F-4CDF-40C6-C8887F568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8765834"/>
            <a:ext cx="2665950" cy="11020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2148"/>
            <a:ext cx="18288000" cy="4544475"/>
            <a:chOff x="0" y="0"/>
            <a:chExt cx="4816593" cy="1196899"/>
          </a:xfrm>
        </p:grpSpPr>
        <p:sp>
          <p:nvSpPr>
            <p:cNvPr id="3" name="Freeform 3"/>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071C42"/>
            </a:solidFill>
          </p:spPr>
          <p:txBody>
            <a:bodyPr/>
            <a:lstStyle/>
            <a:p>
              <a:endParaRPr lang="en-US"/>
            </a:p>
          </p:txBody>
        </p:sp>
        <p:sp>
          <p:nvSpPr>
            <p:cNvPr id="4" name="TextBox 4"/>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544727" y="5657290"/>
            <a:ext cx="6651996" cy="397032"/>
          </a:xfrm>
          <a:prstGeom prst="rect">
            <a:avLst/>
          </a:prstGeom>
        </p:spPr>
        <p:txBody>
          <a:bodyPr lIns="0" tIns="0" rIns="0" bIns="0" rtlCol="0" anchor="t">
            <a:spAutoFit/>
          </a:bodyPr>
          <a:lstStyle/>
          <a:p>
            <a:pPr>
              <a:lnSpc>
                <a:spcPts val="3360"/>
              </a:lnSpc>
            </a:pPr>
            <a:r>
              <a:rPr lang="en-US" sz="2400" dirty="0">
                <a:solidFill>
                  <a:srgbClr val="101010"/>
                </a:solidFill>
                <a:latin typeface="Poppins"/>
              </a:rPr>
              <a:t>Project Overview</a:t>
            </a:r>
          </a:p>
        </p:txBody>
      </p:sp>
      <p:sp>
        <p:nvSpPr>
          <p:cNvPr id="6" name="TextBox 6"/>
          <p:cNvSpPr txBox="1"/>
          <p:nvPr/>
        </p:nvSpPr>
        <p:spPr>
          <a:xfrm>
            <a:off x="1544727" y="6368415"/>
            <a:ext cx="7083247" cy="331501"/>
          </a:xfrm>
          <a:prstGeom prst="rect">
            <a:avLst/>
          </a:prstGeom>
        </p:spPr>
        <p:txBody>
          <a:bodyPr lIns="0" tIns="0" rIns="0" bIns="0" rtlCol="0" anchor="t">
            <a:spAutoFit/>
          </a:bodyPr>
          <a:lstStyle/>
          <a:p>
            <a:pPr>
              <a:lnSpc>
                <a:spcPts val="2880"/>
              </a:lnSpc>
            </a:pPr>
            <a:r>
              <a:rPr lang="en-US" sz="1800" dirty="0">
                <a:solidFill>
                  <a:srgbClr val="545454"/>
                </a:solidFill>
                <a:latin typeface="Poppins"/>
              </a:rPr>
              <a:t>…..</a:t>
            </a:r>
          </a:p>
        </p:txBody>
      </p:sp>
      <p:sp>
        <p:nvSpPr>
          <p:cNvPr id="7" name="TextBox 7"/>
          <p:cNvSpPr txBox="1"/>
          <p:nvPr/>
        </p:nvSpPr>
        <p:spPr>
          <a:xfrm>
            <a:off x="1544727" y="2546276"/>
            <a:ext cx="4668112" cy="904875"/>
          </a:xfrm>
          <a:prstGeom prst="rect">
            <a:avLst/>
          </a:prstGeom>
        </p:spPr>
        <p:txBody>
          <a:bodyPr lIns="0" tIns="0" rIns="0" bIns="0" rtlCol="0" anchor="t">
            <a:spAutoFit/>
          </a:bodyPr>
          <a:lstStyle/>
          <a:p>
            <a:pPr>
              <a:lnSpc>
                <a:spcPts val="6719"/>
              </a:lnSpc>
            </a:pPr>
            <a:r>
              <a:rPr lang="en-US" sz="5599" dirty="0">
                <a:solidFill>
                  <a:srgbClr val="FFFFFF"/>
                </a:solidFill>
                <a:latin typeface="Poppins Bold"/>
              </a:rPr>
              <a:t>Introduction</a:t>
            </a:r>
          </a:p>
        </p:txBody>
      </p:sp>
      <p:sp>
        <p:nvSpPr>
          <p:cNvPr id="8" name="Freeform 8"/>
          <p:cNvSpPr/>
          <p:nvPr/>
        </p:nvSpPr>
        <p:spPr>
          <a:xfrm>
            <a:off x="13786888" y="629992"/>
            <a:ext cx="6267753" cy="5093974"/>
          </a:xfrm>
          <a:custGeom>
            <a:avLst/>
            <a:gdLst/>
            <a:ahLst/>
            <a:cxnLst/>
            <a:rect l="l" t="t" r="r" b="b"/>
            <a:pathLst>
              <a:path w="6267753" h="5093974">
                <a:moveTo>
                  <a:pt x="0" y="0"/>
                </a:moveTo>
                <a:lnTo>
                  <a:pt x="6267752" y="0"/>
                </a:lnTo>
                <a:lnTo>
                  <a:pt x="6267752" y="5093973"/>
                </a:lnTo>
                <a:lnTo>
                  <a:pt x="0" y="5093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a:off x="0" y="4255742"/>
            <a:ext cx="6212838" cy="288733"/>
            <a:chOff x="0" y="0"/>
            <a:chExt cx="1636303" cy="76045"/>
          </a:xfrm>
        </p:grpSpPr>
        <p:sp>
          <p:nvSpPr>
            <p:cNvPr id="10" name="Freeform 10"/>
            <p:cNvSpPr/>
            <p:nvPr/>
          </p:nvSpPr>
          <p:spPr>
            <a:xfrm>
              <a:off x="0" y="0"/>
              <a:ext cx="1636303" cy="76045"/>
            </a:xfrm>
            <a:custGeom>
              <a:avLst/>
              <a:gdLst/>
              <a:ahLst/>
              <a:cxnLst/>
              <a:rect l="l" t="t" r="r" b="b"/>
              <a:pathLst>
                <a:path w="1636303" h="76045">
                  <a:moveTo>
                    <a:pt x="0" y="0"/>
                  </a:moveTo>
                  <a:lnTo>
                    <a:pt x="1636303" y="0"/>
                  </a:lnTo>
                  <a:lnTo>
                    <a:pt x="1636303" y="76045"/>
                  </a:lnTo>
                  <a:lnTo>
                    <a:pt x="0" y="76045"/>
                  </a:lnTo>
                  <a:close/>
                </a:path>
              </a:pathLst>
            </a:custGeom>
            <a:solidFill>
              <a:srgbClr val="3DCAB1"/>
            </a:solidFill>
          </p:spPr>
          <p:txBody>
            <a:bodyPr/>
            <a:lstStyle/>
            <a:p>
              <a:endParaRPr lang="en-US"/>
            </a:p>
          </p:txBody>
        </p:sp>
        <p:sp>
          <p:nvSpPr>
            <p:cNvPr id="11" name="TextBox 11"/>
            <p:cNvSpPr txBox="1"/>
            <p:nvPr/>
          </p:nvSpPr>
          <p:spPr>
            <a:xfrm>
              <a:off x="0" y="-38100"/>
              <a:ext cx="1636303" cy="114145"/>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5" descr="A black and white logo&#10;&#10;Description automatically generated">
            <a:extLst>
              <a:ext uri="{FF2B5EF4-FFF2-40B4-BE49-F238E27FC236}">
                <a16:creationId xmlns:a16="http://schemas.microsoft.com/office/drawing/2014/main" id="{63545CEC-4022-A5FA-CF8F-7A50F0FCD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1725" y="155234"/>
            <a:ext cx="2665950" cy="11020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3"/>
          <p:cNvSpPr/>
          <p:nvPr/>
        </p:nvSpPr>
        <p:spPr>
          <a:xfrm>
            <a:off x="1028700" y="601417"/>
            <a:ext cx="16230600" cy="0"/>
          </a:xfrm>
          <a:prstGeom prst="line">
            <a:avLst/>
          </a:prstGeom>
          <a:ln w="19050" cap="flat">
            <a:solidFill>
              <a:srgbClr val="D9D9D9"/>
            </a:solidFill>
            <a:prstDash val="solid"/>
            <a:headEnd type="none" w="sm" len="sm"/>
            <a:tailEnd type="none" w="sm" len="sm"/>
          </a:ln>
        </p:spPr>
        <p:txBody>
          <a:bodyPr/>
          <a:lstStyle/>
          <a:p>
            <a:endParaRPr lang="en-US"/>
          </a:p>
        </p:txBody>
      </p:sp>
      <p:grpSp>
        <p:nvGrpSpPr>
          <p:cNvPr id="14" name="Group 14"/>
          <p:cNvGrpSpPr/>
          <p:nvPr/>
        </p:nvGrpSpPr>
        <p:grpSpPr>
          <a:xfrm>
            <a:off x="0" y="0"/>
            <a:ext cx="7352672" cy="10287000"/>
            <a:chOff x="0" y="0"/>
            <a:chExt cx="1936506" cy="2709333"/>
          </a:xfrm>
        </p:grpSpPr>
        <p:sp>
          <p:nvSpPr>
            <p:cNvPr id="15" name="Freeform 15"/>
            <p:cNvSpPr/>
            <p:nvPr/>
          </p:nvSpPr>
          <p:spPr>
            <a:xfrm>
              <a:off x="0" y="0"/>
              <a:ext cx="1936506" cy="2709333"/>
            </a:xfrm>
            <a:custGeom>
              <a:avLst/>
              <a:gdLst/>
              <a:ahLst/>
              <a:cxnLst/>
              <a:rect l="l" t="t" r="r" b="b"/>
              <a:pathLst>
                <a:path w="1936506" h="2709333">
                  <a:moveTo>
                    <a:pt x="0" y="0"/>
                  </a:moveTo>
                  <a:lnTo>
                    <a:pt x="1936506" y="0"/>
                  </a:lnTo>
                  <a:lnTo>
                    <a:pt x="1936506" y="2709333"/>
                  </a:lnTo>
                  <a:lnTo>
                    <a:pt x="0" y="2709333"/>
                  </a:lnTo>
                  <a:close/>
                </a:path>
              </a:pathLst>
            </a:custGeom>
            <a:solidFill>
              <a:srgbClr val="071C42"/>
            </a:solidFill>
          </p:spPr>
          <p:txBody>
            <a:bodyPr/>
            <a:lstStyle/>
            <a:p>
              <a:endParaRPr lang="en-US"/>
            </a:p>
          </p:txBody>
        </p:sp>
        <p:sp>
          <p:nvSpPr>
            <p:cNvPr id="16" name="TextBox 16"/>
            <p:cNvSpPr txBox="1"/>
            <p:nvPr/>
          </p:nvSpPr>
          <p:spPr>
            <a:xfrm>
              <a:off x="0" y="-38100"/>
              <a:ext cx="1936506" cy="274743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1589731" y="7183004"/>
            <a:ext cx="6267753" cy="5093974"/>
          </a:xfrm>
          <a:custGeom>
            <a:avLst/>
            <a:gdLst/>
            <a:ahLst/>
            <a:cxnLst/>
            <a:rect l="l" t="t" r="r" b="b"/>
            <a:pathLst>
              <a:path w="6267753" h="5093974">
                <a:moveTo>
                  <a:pt x="0" y="0"/>
                </a:moveTo>
                <a:lnTo>
                  <a:pt x="6267753" y="0"/>
                </a:lnTo>
                <a:lnTo>
                  <a:pt x="6267753" y="5093973"/>
                </a:lnTo>
                <a:lnTo>
                  <a:pt x="0" y="50939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TextBox 18"/>
          <p:cNvSpPr txBox="1"/>
          <p:nvPr/>
        </p:nvSpPr>
        <p:spPr>
          <a:xfrm>
            <a:off x="985585" y="952500"/>
            <a:ext cx="5764685" cy="2578206"/>
          </a:xfrm>
          <a:prstGeom prst="rect">
            <a:avLst/>
          </a:prstGeom>
        </p:spPr>
        <p:txBody>
          <a:bodyPr wrap="square" lIns="0" tIns="0" rIns="0" bIns="0" rtlCol="0" anchor="t">
            <a:spAutoFit/>
          </a:bodyPr>
          <a:lstStyle/>
          <a:p>
            <a:pPr>
              <a:lnSpc>
                <a:spcPts val="6719"/>
              </a:lnSpc>
            </a:pPr>
            <a:r>
              <a:rPr lang="en-US" sz="5599" dirty="0">
                <a:solidFill>
                  <a:srgbClr val="FFFFFF"/>
                </a:solidFill>
                <a:latin typeface="Poppins Bold"/>
              </a:rPr>
              <a:t>Target Users and market selection</a:t>
            </a:r>
          </a:p>
        </p:txBody>
      </p:sp>
      <p:grpSp>
        <p:nvGrpSpPr>
          <p:cNvPr id="19" name="Group 19"/>
          <p:cNvGrpSpPr/>
          <p:nvPr/>
        </p:nvGrpSpPr>
        <p:grpSpPr>
          <a:xfrm>
            <a:off x="0" y="0"/>
            <a:ext cx="6212838" cy="288733"/>
            <a:chOff x="0" y="0"/>
            <a:chExt cx="1636303" cy="76045"/>
          </a:xfrm>
        </p:grpSpPr>
        <p:sp>
          <p:nvSpPr>
            <p:cNvPr id="20" name="Freeform 20"/>
            <p:cNvSpPr/>
            <p:nvPr/>
          </p:nvSpPr>
          <p:spPr>
            <a:xfrm>
              <a:off x="0" y="0"/>
              <a:ext cx="1636303" cy="76045"/>
            </a:xfrm>
            <a:custGeom>
              <a:avLst/>
              <a:gdLst/>
              <a:ahLst/>
              <a:cxnLst/>
              <a:rect l="l" t="t" r="r" b="b"/>
              <a:pathLst>
                <a:path w="1636303" h="76045">
                  <a:moveTo>
                    <a:pt x="0" y="0"/>
                  </a:moveTo>
                  <a:lnTo>
                    <a:pt x="1636303" y="0"/>
                  </a:lnTo>
                  <a:lnTo>
                    <a:pt x="1636303" y="76045"/>
                  </a:lnTo>
                  <a:lnTo>
                    <a:pt x="0" y="76045"/>
                  </a:lnTo>
                  <a:close/>
                </a:path>
              </a:pathLst>
            </a:custGeom>
            <a:solidFill>
              <a:srgbClr val="3DCAB1"/>
            </a:solidFill>
          </p:spPr>
          <p:txBody>
            <a:bodyPr/>
            <a:lstStyle/>
            <a:p>
              <a:endParaRPr lang="en-US"/>
            </a:p>
          </p:txBody>
        </p:sp>
        <p:sp>
          <p:nvSpPr>
            <p:cNvPr id="21" name="TextBox 21"/>
            <p:cNvSpPr txBox="1"/>
            <p:nvPr/>
          </p:nvSpPr>
          <p:spPr>
            <a:xfrm>
              <a:off x="0" y="-38100"/>
              <a:ext cx="1636303" cy="114145"/>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22"/>
          <p:cNvSpPr txBox="1"/>
          <p:nvPr/>
        </p:nvSpPr>
        <p:spPr>
          <a:xfrm>
            <a:off x="985585" y="3701415"/>
            <a:ext cx="5184138" cy="1447191"/>
          </a:xfrm>
          <a:prstGeom prst="rect">
            <a:avLst/>
          </a:prstGeom>
        </p:spPr>
        <p:txBody>
          <a:bodyPr wrap="square" lIns="0" tIns="0" rIns="0" bIns="0" rtlCol="0" anchor="t">
            <a:spAutoFit/>
          </a:bodyPr>
          <a:lstStyle/>
          <a:p>
            <a:pPr>
              <a:lnSpc>
                <a:spcPts val="2880"/>
              </a:lnSpc>
            </a:pPr>
            <a:r>
              <a:rPr lang="en-US" sz="1800" dirty="0">
                <a:solidFill>
                  <a:srgbClr val="D9D9D9"/>
                </a:solidFill>
                <a:latin typeface="Poppins"/>
              </a:rPr>
              <a:t>Presentations are communication tools that can be used as lectures, speeches, reports, and more. It all depends on the purpose of your presentation.</a:t>
            </a:r>
          </a:p>
        </p:txBody>
      </p:sp>
      <p:sp>
        <p:nvSpPr>
          <p:cNvPr id="29" name="TextBox 22">
            <a:extLst>
              <a:ext uri="{FF2B5EF4-FFF2-40B4-BE49-F238E27FC236}">
                <a16:creationId xmlns:a16="http://schemas.microsoft.com/office/drawing/2014/main" id="{BC88AFC3-4BF1-8053-C16B-4E298249867B}"/>
              </a:ext>
            </a:extLst>
          </p:cNvPr>
          <p:cNvSpPr txBox="1"/>
          <p:nvPr/>
        </p:nvSpPr>
        <p:spPr>
          <a:xfrm>
            <a:off x="7807908" y="1421971"/>
            <a:ext cx="9451392" cy="703398"/>
          </a:xfrm>
          <a:prstGeom prst="rect">
            <a:avLst/>
          </a:prstGeom>
        </p:spPr>
        <p:txBody>
          <a:bodyPr wrap="square" lIns="0" tIns="0" rIns="0" bIns="0" rtlCol="0" anchor="t">
            <a:spAutoFit/>
          </a:bodyPr>
          <a:lstStyle/>
          <a:p>
            <a:pPr>
              <a:lnSpc>
                <a:spcPts val="2880"/>
              </a:lnSpc>
            </a:pPr>
            <a:r>
              <a:rPr lang="en-US" sz="1800" dirty="0">
                <a:latin typeface="Poppins"/>
              </a:rPr>
              <a:t>Presentations are communication tools that can be used as lectures, speeches, reports, and more. It all depends on the purpose of your presentation.</a:t>
            </a:r>
          </a:p>
        </p:txBody>
      </p:sp>
      <p:pic>
        <p:nvPicPr>
          <p:cNvPr id="33" name="Picture 32" descr="A black and white logo&#10;&#10;Description automatically generated">
            <a:extLst>
              <a:ext uri="{FF2B5EF4-FFF2-40B4-BE49-F238E27FC236}">
                <a16:creationId xmlns:a16="http://schemas.microsoft.com/office/drawing/2014/main" id="{231C1152-4E7E-4322-F2DF-28DFAD870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8692222"/>
            <a:ext cx="2665950" cy="11020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8187217" y="-1676277"/>
            <a:ext cx="12260528" cy="8939040"/>
          </a:xfrm>
          <a:custGeom>
            <a:avLst/>
            <a:gdLst/>
            <a:ahLst/>
            <a:cxnLst/>
            <a:rect l="l" t="t" r="r" b="b"/>
            <a:pathLst>
              <a:path w="12260528" h="8939040">
                <a:moveTo>
                  <a:pt x="0" y="0"/>
                </a:moveTo>
                <a:lnTo>
                  <a:pt x="12260529" y="0"/>
                </a:lnTo>
                <a:lnTo>
                  <a:pt x="12260529" y="8939040"/>
                </a:lnTo>
                <a:lnTo>
                  <a:pt x="0" y="89390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TextBox 2"/>
          <p:cNvSpPr txBox="1"/>
          <p:nvPr/>
        </p:nvSpPr>
        <p:spPr>
          <a:xfrm>
            <a:off x="1221496" y="1456808"/>
            <a:ext cx="3627020" cy="904875"/>
          </a:xfrm>
          <a:prstGeom prst="rect">
            <a:avLst/>
          </a:prstGeom>
        </p:spPr>
        <p:txBody>
          <a:bodyPr lIns="0" tIns="0" rIns="0" bIns="0" rtlCol="0" anchor="t">
            <a:spAutoFit/>
          </a:bodyPr>
          <a:lstStyle/>
          <a:p>
            <a:pPr algn="ctr">
              <a:lnSpc>
                <a:spcPts val="6719"/>
              </a:lnSpc>
            </a:pPr>
            <a:r>
              <a:rPr lang="en-US" sz="5599">
                <a:solidFill>
                  <a:srgbClr val="101010"/>
                </a:solidFill>
                <a:latin typeface="Poppins Bold"/>
              </a:rPr>
              <a:t>Problems</a:t>
            </a:r>
          </a:p>
        </p:txBody>
      </p:sp>
      <p:grpSp>
        <p:nvGrpSpPr>
          <p:cNvPr id="3" name="Group 3"/>
          <p:cNvGrpSpPr/>
          <p:nvPr/>
        </p:nvGrpSpPr>
        <p:grpSpPr>
          <a:xfrm>
            <a:off x="0" y="5143500"/>
            <a:ext cx="18288000" cy="5143500"/>
            <a:chOff x="0" y="0"/>
            <a:chExt cx="1451049" cy="1219200"/>
          </a:xfrm>
        </p:grpSpPr>
        <p:sp>
          <p:nvSpPr>
            <p:cNvPr id="4" name="Freeform 4"/>
            <p:cNvSpPr/>
            <p:nvPr/>
          </p:nvSpPr>
          <p:spPr>
            <a:xfrm>
              <a:off x="0" y="0"/>
              <a:ext cx="1451049" cy="1219200"/>
            </a:xfrm>
            <a:custGeom>
              <a:avLst/>
              <a:gdLst/>
              <a:ahLst/>
              <a:cxnLst/>
              <a:rect l="l" t="t" r="r" b="b"/>
              <a:pathLst>
                <a:path w="1451049" h="1219200">
                  <a:moveTo>
                    <a:pt x="0" y="0"/>
                  </a:moveTo>
                  <a:lnTo>
                    <a:pt x="1451049" y="0"/>
                  </a:lnTo>
                  <a:lnTo>
                    <a:pt x="1451049" y="1219200"/>
                  </a:lnTo>
                  <a:lnTo>
                    <a:pt x="0" y="1219200"/>
                  </a:lnTo>
                  <a:close/>
                </a:path>
              </a:pathLst>
            </a:custGeom>
            <a:solidFill>
              <a:srgbClr val="071C42"/>
            </a:solidFill>
          </p:spPr>
          <p:txBody>
            <a:bodyPr/>
            <a:lstStyle/>
            <a:p>
              <a:endParaRPr lang="en-US"/>
            </a:p>
          </p:txBody>
        </p:sp>
        <p:sp>
          <p:nvSpPr>
            <p:cNvPr id="5" name="TextBox 5"/>
            <p:cNvSpPr txBox="1"/>
            <p:nvPr/>
          </p:nvSpPr>
          <p:spPr>
            <a:xfrm>
              <a:off x="0" y="-38100"/>
              <a:ext cx="1451049" cy="12573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221496" y="5934101"/>
            <a:ext cx="3509493" cy="424815"/>
          </a:xfrm>
          <a:prstGeom prst="rect">
            <a:avLst/>
          </a:prstGeom>
        </p:spPr>
        <p:txBody>
          <a:bodyPr lIns="0" tIns="0" rIns="0" bIns="0" rtlCol="0" anchor="t">
            <a:spAutoFit/>
          </a:bodyPr>
          <a:lstStyle/>
          <a:p>
            <a:pPr>
              <a:lnSpc>
                <a:spcPts val="3360"/>
              </a:lnSpc>
            </a:pPr>
            <a:r>
              <a:rPr lang="en-US" sz="2400" dirty="0">
                <a:solidFill>
                  <a:srgbClr val="FFFFFF"/>
                </a:solidFill>
                <a:latin typeface="Poppins Bold"/>
              </a:rPr>
              <a:t>Explain</a:t>
            </a:r>
          </a:p>
        </p:txBody>
      </p:sp>
      <p:sp>
        <p:nvSpPr>
          <p:cNvPr id="7" name="TextBox 7"/>
          <p:cNvSpPr txBox="1"/>
          <p:nvPr/>
        </p:nvSpPr>
        <p:spPr>
          <a:xfrm>
            <a:off x="1221496" y="6539839"/>
            <a:ext cx="15618704" cy="703398"/>
          </a:xfrm>
          <a:prstGeom prst="rect">
            <a:avLst/>
          </a:prstGeom>
        </p:spPr>
        <p:txBody>
          <a:bodyPr wrap="square" lIns="0" tIns="0" rIns="0" bIns="0" rtlCol="0" anchor="t">
            <a:spAutoFit/>
          </a:bodyPr>
          <a:lstStyle/>
          <a:p>
            <a:pPr>
              <a:lnSpc>
                <a:spcPts val="2880"/>
              </a:lnSpc>
            </a:pPr>
            <a:r>
              <a:rPr lang="en-US" sz="1800" dirty="0">
                <a:solidFill>
                  <a:srgbClr val="D9D9D9"/>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sp>
        <p:nvSpPr>
          <p:cNvPr id="8" name="TextBox 8"/>
          <p:cNvSpPr txBox="1"/>
          <p:nvPr/>
        </p:nvSpPr>
        <p:spPr>
          <a:xfrm>
            <a:off x="1221496" y="2707518"/>
            <a:ext cx="5814035" cy="1080135"/>
          </a:xfrm>
          <a:prstGeom prst="rect">
            <a:avLst/>
          </a:prstGeom>
        </p:spPr>
        <p:txBody>
          <a:bodyPr lIns="0" tIns="0" rIns="0" bIns="0" rtlCol="0" anchor="t">
            <a:spAutoFit/>
          </a:bodyPr>
          <a:lstStyle/>
          <a:p>
            <a:pPr>
              <a:lnSpc>
                <a:spcPts val="2880"/>
              </a:lnSpc>
            </a:pPr>
            <a:r>
              <a:rPr lang="en-US" sz="1800">
                <a:solidFill>
                  <a:srgbClr val="545454"/>
                </a:solidFill>
                <a:latin typeface="Poppins"/>
              </a:rPr>
              <a:t>Presentations are communication tools that can be used as lectures, speeches, reports, and more. It all depends on the purpose of your presentation.</a:t>
            </a:r>
          </a:p>
        </p:txBody>
      </p:sp>
      <p:sp>
        <p:nvSpPr>
          <p:cNvPr id="20" name="AutoShape 20"/>
          <p:cNvSpPr/>
          <p:nvPr/>
        </p:nvSpPr>
        <p:spPr>
          <a:xfrm>
            <a:off x="1028700" y="601417"/>
            <a:ext cx="16230600" cy="0"/>
          </a:xfrm>
          <a:prstGeom prst="line">
            <a:avLst/>
          </a:prstGeom>
          <a:ln w="19050" cap="flat">
            <a:solidFill>
              <a:srgbClr val="D9D9D9"/>
            </a:solidFill>
            <a:prstDash val="solid"/>
            <a:headEnd type="none" w="sm" len="sm"/>
            <a:tailEnd type="none" w="sm" len="sm"/>
          </a:ln>
        </p:spPr>
        <p:txBody>
          <a:bodyPr/>
          <a:lstStyle/>
          <a:p>
            <a:endParaRPr lang="en-US"/>
          </a:p>
        </p:txBody>
      </p:sp>
      <p:pic>
        <p:nvPicPr>
          <p:cNvPr id="21" name="Picture 20" descr="A black and white logo&#10;&#10;Description automatically generated">
            <a:extLst>
              <a:ext uri="{FF2B5EF4-FFF2-40B4-BE49-F238E27FC236}">
                <a16:creationId xmlns:a16="http://schemas.microsoft.com/office/drawing/2014/main" id="{8E534357-1DDB-8D7D-08AD-8F2C6088E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8765834"/>
            <a:ext cx="2665950" cy="11020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601417"/>
            <a:ext cx="16230600" cy="0"/>
          </a:xfrm>
          <a:prstGeom prst="line">
            <a:avLst/>
          </a:prstGeom>
          <a:ln w="19050" cap="flat">
            <a:solidFill>
              <a:srgbClr val="D9D9D9"/>
            </a:solidFill>
            <a:prstDash val="solid"/>
            <a:headEnd type="none" w="sm" len="sm"/>
            <a:tailEnd type="none" w="sm" len="sm"/>
          </a:ln>
        </p:spPr>
        <p:txBody>
          <a:bodyPr/>
          <a:lstStyle/>
          <a:p>
            <a:endParaRPr lang="en-US"/>
          </a:p>
        </p:txBody>
      </p:sp>
      <p:grpSp>
        <p:nvGrpSpPr>
          <p:cNvPr id="3" name="Group 3"/>
          <p:cNvGrpSpPr/>
          <p:nvPr/>
        </p:nvGrpSpPr>
        <p:grpSpPr>
          <a:xfrm>
            <a:off x="7401128" y="0"/>
            <a:ext cx="5443436" cy="10287000"/>
            <a:chOff x="0" y="0"/>
            <a:chExt cx="1290296" cy="1219200"/>
          </a:xfrm>
        </p:grpSpPr>
        <p:sp>
          <p:nvSpPr>
            <p:cNvPr id="4" name="Freeform 4"/>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071C42"/>
            </a:solidFill>
          </p:spPr>
          <p:txBody>
            <a:bodyPr/>
            <a:lstStyle/>
            <a:p>
              <a:endParaRPr lang="en-US"/>
            </a:p>
          </p:txBody>
        </p:sp>
        <p:sp>
          <p:nvSpPr>
            <p:cNvPr id="5" name="TextBox 5"/>
            <p:cNvSpPr txBox="1"/>
            <p:nvPr/>
          </p:nvSpPr>
          <p:spPr>
            <a:xfrm>
              <a:off x="0" y="-38100"/>
              <a:ext cx="1290296" cy="12573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7997838" y="1230826"/>
            <a:ext cx="4319035" cy="511679"/>
          </a:xfrm>
          <a:prstGeom prst="rect">
            <a:avLst/>
          </a:prstGeom>
        </p:spPr>
        <p:txBody>
          <a:bodyPr wrap="square" lIns="0" tIns="0" rIns="0" bIns="0" rtlCol="0" anchor="t">
            <a:spAutoFit/>
          </a:bodyPr>
          <a:lstStyle/>
          <a:p>
            <a:pPr>
              <a:lnSpc>
                <a:spcPts val="3360"/>
              </a:lnSpc>
            </a:pPr>
            <a:r>
              <a:rPr lang="en-US" sz="4800" dirty="0">
                <a:solidFill>
                  <a:srgbClr val="FFFFFF"/>
                </a:solidFill>
                <a:latin typeface="Poppins Bold"/>
              </a:rPr>
              <a:t>Solution </a:t>
            </a:r>
          </a:p>
        </p:txBody>
      </p:sp>
      <p:sp>
        <p:nvSpPr>
          <p:cNvPr id="7" name="TextBox 7"/>
          <p:cNvSpPr txBox="1"/>
          <p:nvPr/>
        </p:nvSpPr>
        <p:spPr>
          <a:xfrm>
            <a:off x="7997839" y="1782206"/>
            <a:ext cx="9762471" cy="1075294"/>
          </a:xfrm>
          <a:prstGeom prst="rect">
            <a:avLst/>
          </a:prstGeom>
        </p:spPr>
        <p:txBody>
          <a:bodyPr wrap="square" lIns="0" tIns="0" rIns="0" bIns="0" rtlCol="0" anchor="t">
            <a:spAutoFit/>
          </a:bodyPr>
          <a:lstStyle/>
          <a:p>
            <a:pPr>
              <a:lnSpc>
                <a:spcPts val="2880"/>
              </a:lnSpc>
            </a:pPr>
            <a:r>
              <a:rPr lang="en-US" sz="1800" dirty="0">
                <a:solidFill>
                  <a:srgbClr val="D9D9D9"/>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sp>
        <p:nvSpPr>
          <p:cNvPr id="11" name="TextBox 11"/>
          <p:cNvSpPr txBox="1"/>
          <p:nvPr/>
        </p:nvSpPr>
        <p:spPr>
          <a:xfrm>
            <a:off x="13511765" y="985175"/>
            <a:ext cx="2687208" cy="424815"/>
          </a:xfrm>
          <a:prstGeom prst="rect">
            <a:avLst/>
          </a:prstGeom>
        </p:spPr>
        <p:txBody>
          <a:bodyPr lIns="0" tIns="0" rIns="0" bIns="0" rtlCol="0" anchor="t">
            <a:spAutoFit/>
          </a:bodyPr>
          <a:lstStyle/>
          <a:p>
            <a:pPr>
              <a:lnSpc>
                <a:spcPts val="3360"/>
              </a:lnSpc>
            </a:pPr>
            <a:r>
              <a:rPr lang="en-US" sz="2400">
                <a:solidFill>
                  <a:srgbClr val="FFFFFF"/>
                </a:solidFill>
                <a:latin typeface="Poppins Bold"/>
              </a:rPr>
              <a:t>Solution 2</a:t>
            </a:r>
          </a:p>
        </p:txBody>
      </p:sp>
      <p:sp>
        <p:nvSpPr>
          <p:cNvPr id="12" name="TextBox 12"/>
          <p:cNvSpPr txBox="1"/>
          <p:nvPr/>
        </p:nvSpPr>
        <p:spPr>
          <a:xfrm>
            <a:off x="13511765" y="1563715"/>
            <a:ext cx="4109035" cy="2889885"/>
          </a:xfrm>
          <a:prstGeom prst="rect">
            <a:avLst/>
          </a:prstGeom>
        </p:spPr>
        <p:txBody>
          <a:bodyPr lIns="0" tIns="0" rIns="0" bIns="0" rtlCol="0" anchor="t">
            <a:spAutoFit/>
          </a:bodyPr>
          <a:lstStyle/>
          <a:p>
            <a:pPr>
              <a:lnSpc>
                <a:spcPts val="2880"/>
              </a:lnSpc>
            </a:pPr>
            <a:r>
              <a:rPr lang="en-US" sz="1800">
                <a:solidFill>
                  <a:srgbClr val="FFFFFF"/>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grpSp>
        <p:nvGrpSpPr>
          <p:cNvPr id="18" name="Group 18"/>
          <p:cNvGrpSpPr/>
          <p:nvPr/>
        </p:nvGrpSpPr>
        <p:grpSpPr>
          <a:xfrm>
            <a:off x="12844564" y="190500"/>
            <a:ext cx="5443436" cy="10096500"/>
            <a:chOff x="0" y="0"/>
            <a:chExt cx="1290296" cy="1219200"/>
          </a:xfrm>
        </p:grpSpPr>
        <p:sp>
          <p:nvSpPr>
            <p:cNvPr id="19" name="Freeform 19"/>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071C42"/>
            </a:solidFill>
          </p:spPr>
          <p:txBody>
            <a:bodyPr/>
            <a:lstStyle/>
            <a:p>
              <a:endParaRPr lang="en-US"/>
            </a:p>
          </p:txBody>
        </p:sp>
        <p:sp>
          <p:nvSpPr>
            <p:cNvPr id="20" name="TextBox 20"/>
            <p:cNvSpPr txBox="1"/>
            <p:nvPr/>
          </p:nvSpPr>
          <p:spPr>
            <a:xfrm>
              <a:off x="0" y="-38100"/>
              <a:ext cx="1290296" cy="1257300"/>
            </a:xfrm>
            <a:prstGeom prst="rect">
              <a:avLst/>
            </a:prstGeom>
          </p:spPr>
          <p:txBody>
            <a:bodyPr lIns="50800" tIns="50800" rIns="50800" bIns="50800" rtlCol="0" anchor="ctr"/>
            <a:lstStyle/>
            <a:p>
              <a:pPr algn="ctr">
                <a:lnSpc>
                  <a:spcPts val="2659"/>
                </a:lnSpc>
                <a:spcBef>
                  <a:spcPct val="0"/>
                </a:spcBef>
              </a:pPr>
              <a:endParaRPr/>
            </a:p>
          </p:txBody>
        </p:sp>
      </p:grpSp>
      <p:sp>
        <p:nvSpPr>
          <p:cNvPr id="25" name="Freeform 25"/>
          <p:cNvSpPr/>
          <p:nvPr/>
        </p:nvSpPr>
        <p:spPr>
          <a:xfrm>
            <a:off x="-1201801" y="5219620"/>
            <a:ext cx="8127642" cy="6605556"/>
          </a:xfrm>
          <a:custGeom>
            <a:avLst/>
            <a:gdLst/>
            <a:ahLst/>
            <a:cxnLst/>
            <a:rect l="l" t="t" r="r" b="b"/>
            <a:pathLst>
              <a:path w="8127642" h="6605556">
                <a:moveTo>
                  <a:pt x="0" y="0"/>
                </a:moveTo>
                <a:lnTo>
                  <a:pt x="8127642" y="0"/>
                </a:lnTo>
                <a:lnTo>
                  <a:pt x="8127642" y="6605556"/>
                </a:lnTo>
                <a:lnTo>
                  <a:pt x="0" y="6605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TextBox 23"/>
          <p:cNvSpPr txBox="1"/>
          <p:nvPr/>
        </p:nvSpPr>
        <p:spPr>
          <a:xfrm>
            <a:off x="1300982" y="968062"/>
            <a:ext cx="4643986" cy="5155835"/>
          </a:xfrm>
          <a:prstGeom prst="rect">
            <a:avLst/>
          </a:prstGeom>
        </p:spPr>
        <p:txBody>
          <a:bodyPr wrap="square" lIns="0" tIns="0" rIns="0" bIns="0" rtlCol="0" anchor="t">
            <a:spAutoFit/>
          </a:bodyPr>
          <a:lstStyle/>
          <a:p>
            <a:pPr>
              <a:lnSpc>
                <a:spcPts val="6719"/>
              </a:lnSpc>
            </a:pPr>
            <a:r>
              <a:rPr lang="en-US" sz="5599" dirty="0">
                <a:solidFill>
                  <a:srgbClr val="101010"/>
                </a:solidFill>
                <a:latin typeface="Poppins Bold"/>
              </a:rPr>
              <a:t>Proposed solution</a:t>
            </a:r>
          </a:p>
          <a:p>
            <a:pPr>
              <a:lnSpc>
                <a:spcPts val="6719"/>
              </a:lnSpc>
            </a:pPr>
            <a:r>
              <a:rPr lang="en-US" sz="3200" dirty="0">
                <a:solidFill>
                  <a:srgbClr val="101010"/>
                </a:solidFill>
                <a:latin typeface="Poppins Bold"/>
              </a:rPr>
              <a:t>(Solution, Key features, Technical Architect)</a:t>
            </a:r>
          </a:p>
          <a:p>
            <a:pPr>
              <a:lnSpc>
                <a:spcPts val="6719"/>
              </a:lnSpc>
            </a:pPr>
            <a:endParaRPr lang="en-US" sz="5599" dirty="0">
              <a:solidFill>
                <a:srgbClr val="101010"/>
              </a:solidFill>
              <a:latin typeface="Poppins Bold"/>
            </a:endParaRPr>
          </a:p>
        </p:txBody>
      </p:sp>
      <p:pic>
        <p:nvPicPr>
          <p:cNvPr id="27" name="Picture 26" descr="A black and white logo&#10;&#10;Description automatically generated">
            <a:extLst>
              <a:ext uri="{FF2B5EF4-FFF2-40B4-BE49-F238E27FC236}">
                <a16:creationId xmlns:a16="http://schemas.microsoft.com/office/drawing/2014/main" id="{7F05FB8B-3CBB-BCE5-CA41-6698CE009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8765834"/>
            <a:ext cx="2665950" cy="11020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601417"/>
            <a:ext cx="16230600" cy="0"/>
          </a:xfrm>
          <a:prstGeom prst="line">
            <a:avLst/>
          </a:prstGeom>
          <a:ln w="19050" cap="flat">
            <a:solidFill>
              <a:srgbClr val="D9D9D9"/>
            </a:solidFill>
            <a:prstDash val="solid"/>
            <a:headEnd type="none" w="sm" len="sm"/>
            <a:tailEnd type="none" w="sm" len="sm"/>
          </a:ln>
        </p:spPr>
        <p:txBody>
          <a:bodyPr/>
          <a:lstStyle/>
          <a:p>
            <a:endParaRPr lang="en-US"/>
          </a:p>
        </p:txBody>
      </p:sp>
      <p:grpSp>
        <p:nvGrpSpPr>
          <p:cNvPr id="3" name="Group 3"/>
          <p:cNvGrpSpPr/>
          <p:nvPr/>
        </p:nvGrpSpPr>
        <p:grpSpPr>
          <a:xfrm>
            <a:off x="7401128" y="0"/>
            <a:ext cx="5443436" cy="10287000"/>
            <a:chOff x="0" y="0"/>
            <a:chExt cx="1290296" cy="1219200"/>
          </a:xfrm>
        </p:grpSpPr>
        <p:sp>
          <p:nvSpPr>
            <p:cNvPr id="4" name="Freeform 4"/>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071C42"/>
            </a:solidFill>
          </p:spPr>
          <p:txBody>
            <a:bodyPr/>
            <a:lstStyle/>
            <a:p>
              <a:endParaRPr lang="en-US"/>
            </a:p>
          </p:txBody>
        </p:sp>
        <p:sp>
          <p:nvSpPr>
            <p:cNvPr id="5" name="TextBox 5"/>
            <p:cNvSpPr txBox="1"/>
            <p:nvPr/>
          </p:nvSpPr>
          <p:spPr>
            <a:xfrm>
              <a:off x="0" y="-38100"/>
              <a:ext cx="1290296" cy="12573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7997838" y="1230826"/>
            <a:ext cx="4319035" cy="511679"/>
          </a:xfrm>
          <a:prstGeom prst="rect">
            <a:avLst/>
          </a:prstGeom>
        </p:spPr>
        <p:txBody>
          <a:bodyPr wrap="square" lIns="0" tIns="0" rIns="0" bIns="0" rtlCol="0" anchor="t">
            <a:spAutoFit/>
          </a:bodyPr>
          <a:lstStyle/>
          <a:p>
            <a:pPr>
              <a:lnSpc>
                <a:spcPts val="3360"/>
              </a:lnSpc>
            </a:pPr>
            <a:r>
              <a:rPr lang="en-US" sz="4800" dirty="0">
                <a:solidFill>
                  <a:srgbClr val="FFFFFF"/>
                </a:solidFill>
                <a:latin typeface="Poppins Bold"/>
              </a:rPr>
              <a:t>…</a:t>
            </a:r>
          </a:p>
        </p:txBody>
      </p:sp>
      <p:sp>
        <p:nvSpPr>
          <p:cNvPr id="7" name="TextBox 7"/>
          <p:cNvSpPr txBox="1"/>
          <p:nvPr/>
        </p:nvSpPr>
        <p:spPr>
          <a:xfrm>
            <a:off x="7997839" y="1782206"/>
            <a:ext cx="9762471" cy="1075294"/>
          </a:xfrm>
          <a:prstGeom prst="rect">
            <a:avLst/>
          </a:prstGeom>
        </p:spPr>
        <p:txBody>
          <a:bodyPr wrap="square" lIns="0" tIns="0" rIns="0" bIns="0" rtlCol="0" anchor="t">
            <a:spAutoFit/>
          </a:bodyPr>
          <a:lstStyle/>
          <a:p>
            <a:pPr>
              <a:lnSpc>
                <a:spcPts val="2880"/>
              </a:lnSpc>
            </a:pPr>
            <a:r>
              <a:rPr lang="en-US" sz="1800" dirty="0">
                <a:solidFill>
                  <a:srgbClr val="D9D9D9"/>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sp>
        <p:nvSpPr>
          <p:cNvPr id="11" name="TextBox 11"/>
          <p:cNvSpPr txBox="1"/>
          <p:nvPr/>
        </p:nvSpPr>
        <p:spPr>
          <a:xfrm>
            <a:off x="13511765" y="985175"/>
            <a:ext cx="2687208" cy="424815"/>
          </a:xfrm>
          <a:prstGeom prst="rect">
            <a:avLst/>
          </a:prstGeom>
        </p:spPr>
        <p:txBody>
          <a:bodyPr lIns="0" tIns="0" rIns="0" bIns="0" rtlCol="0" anchor="t">
            <a:spAutoFit/>
          </a:bodyPr>
          <a:lstStyle/>
          <a:p>
            <a:pPr>
              <a:lnSpc>
                <a:spcPts val="3360"/>
              </a:lnSpc>
            </a:pPr>
            <a:r>
              <a:rPr lang="en-US" sz="2400">
                <a:solidFill>
                  <a:srgbClr val="FFFFFF"/>
                </a:solidFill>
                <a:latin typeface="Poppins Bold"/>
              </a:rPr>
              <a:t>Solution 2</a:t>
            </a:r>
          </a:p>
        </p:txBody>
      </p:sp>
      <p:sp>
        <p:nvSpPr>
          <p:cNvPr id="12" name="TextBox 12"/>
          <p:cNvSpPr txBox="1"/>
          <p:nvPr/>
        </p:nvSpPr>
        <p:spPr>
          <a:xfrm>
            <a:off x="13511765" y="1563715"/>
            <a:ext cx="4109035" cy="2889885"/>
          </a:xfrm>
          <a:prstGeom prst="rect">
            <a:avLst/>
          </a:prstGeom>
        </p:spPr>
        <p:txBody>
          <a:bodyPr lIns="0" tIns="0" rIns="0" bIns="0" rtlCol="0" anchor="t">
            <a:spAutoFit/>
          </a:bodyPr>
          <a:lstStyle/>
          <a:p>
            <a:pPr>
              <a:lnSpc>
                <a:spcPts val="2880"/>
              </a:lnSpc>
            </a:pPr>
            <a:r>
              <a:rPr lang="en-US" sz="1800">
                <a:solidFill>
                  <a:srgbClr val="FFFFFF"/>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grpSp>
        <p:nvGrpSpPr>
          <p:cNvPr id="18" name="Group 18"/>
          <p:cNvGrpSpPr/>
          <p:nvPr/>
        </p:nvGrpSpPr>
        <p:grpSpPr>
          <a:xfrm>
            <a:off x="12844564" y="190500"/>
            <a:ext cx="5443436" cy="10096500"/>
            <a:chOff x="0" y="0"/>
            <a:chExt cx="1290296" cy="1219200"/>
          </a:xfrm>
        </p:grpSpPr>
        <p:sp>
          <p:nvSpPr>
            <p:cNvPr id="19" name="Freeform 19"/>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071C42"/>
            </a:solidFill>
          </p:spPr>
          <p:txBody>
            <a:bodyPr/>
            <a:lstStyle/>
            <a:p>
              <a:endParaRPr lang="en-US"/>
            </a:p>
          </p:txBody>
        </p:sp>
        <p:sp>
          <p:nvSpPr>
            <p:cNvPr id="20" name="TextBox 20"/>
            <p:cNvSpPr txBox="1"/>
            <p:nvPr/>
          </p:nvSpPr>
          <p:spPr>
            <a:xfrm>
              <a:off x="0" y="-38100"/>
              <a:ext cx="1290296" cy="1257300"/>
            </a:xfrm>
            <a:prstGeom prst="rect">
              <a:avLst/>
            </a:prstGeom>
          </p:spPr>
          <p:txBody>
            <a:bodyPr lIns="50800" tIns="50800" rIns="50800" bIns="50800" rtlCol="0" anchor="ctr"/>
            <a:lstStyle/>
            <a:p>
              <a:pPr algn="ctr">
                <a:lnSpc>
                  <a:spcPts val="2659"/>
                </a:lnSpc>
                <a:spcBef>
                  <a:spcPct val="0"/>
                </a:spcBef>
              </a:pPr>
              <a:endParaRPr/>
            </a:p>
          </p:txBody>
        </p:sp>
      </p:grpSp>
      <p:sp>
        <p:nvSpPr>
          <p:cNvPr id="25" name="Freeform 25"/>
          <p:cNvSpPr/>
          <p:nvPr/>
        </p:nvSpPr>
        <p:spPr>
          <a:xfrm>
            <a:off x="-1201801" y="5219620"/>
            <a:ext cx="8127642" cy="6605556"/>
          </a:xfrm>
          <a:custGeom>
            <a:avLst/>
            <a:gdLst/>
            <a:ahLst/>
            <a:cxnLst/>
            <a:rect l="l" t="t" r="r" b="b"/>
            <a:pathLst>
              <a:path w="8127642" h="6605556">
                <a:moveTo>
                  <a:pt x="0" y="0"/>
                </a:moveTo>
                <a:lnTo>
                  <a:pt x="8127642" y="0"/>
                </a:lnTo>
                <a:lnTo>
                  <a:pt x="8127642" y="6605556"/>
                </a:lnTo>
                <a:lnTo>
                  <a:pt x="0" y="6605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TextBox 23"/>
          <p:cNvSpPr txBox="1"/>
          <p:nvPr/>
        </p:nvSpPr>
        <p:spPr>
          <a:xfrm>
            <a:off x="1300982" y="968062"/>
            <a:ext cx="4643986" cy="5918928"/>
          </a:xfrm>
          <a:prstGeom prst="rect">
            <a:avLst/>
          </a:prstGeom>
        </p:spPr>
        <p:txBody>
          <a:bodyPr wrap="square" lIns="0" tIns="0" rIns="0" bIns="0" rtlCol="0" anchor="t">
            <a:spAutoFit/>
          </a:bodyPr>
          <a:lstStyle/>
          <a:p>
            <a:pPr>
              <a:lnSpc>
                <a:spcPts val="6719"/>
              </a:lnSpc>
            </a:pPr>
            <a:r>
              <a:rPr lang="en-US" sz="5599" dirty="0">
                <a:solidFill>
                  <a:srgbClr val="101010"/>
                </a:solidFill>
                <a:latin typeface="Poppins Bold"/>
              </a:rPr>
              <a:t>Challenges and Key Learning </a:t>
            </a:r>
            <a:r>
              <a:rPr lang="en-US" sz="3100" dirty="0">
                <a:solidFill>
                  <a:srgbClr val="101010"/>
                </a:solidFill>
                <a:latin typeface="Poppins Bold"/>
              </a:rPr>
              <a:t>(Technical challenges, Solutions &amp; workaround, Key learnings)</a:t>
            </a:r>
          </a:p>
        </p:txBody>
      </p:sp>
      <p:pic>
        <p:nvPicPr>
          <p:cNvPr id="8" name="Picture 7" descr="A black and white logo&#10;&#10;Description automatically generated">
            <a:extLst>
              <a:ext uri="{FF2B5EF4-FFF2-40B4-BE49-F238E27FC236}">
                <a16:creationId xmlns:a16="http://schemas.microsoft.com/office/drawing/2014/main" id="{14EA9FD6-1B69-D3AD-F8F3-444F59B1A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8765834"/>
            <a:ext cx="2665950" cy="1102066"/>
          </a:xfrm>
          <a:prstGeom prst="rect">
            <a:avLst/>
          </a:prstGeom>
        </p:spPr>
      </p:pic>
    </p:spTree>
    <p:extLst>
      <p:ext uri="{BB962C8B-B14F-4D97-AF65-F5344CB8AC3E}">
        <p14:creationId xmlns:p14="http://schemas.microsoft.com/office/powerpoint/2010/main" val="16305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8187217" y="-1676277"/>
            <a:ext cx="12260528" cy="8939040"/>
          </a:xfrm>
          <a:custGeom>
            <a:avLst/>
            <a:gdLst/>
            <a:ahLst/>
            <a:cxnLst/>
            <a:rect l="l" t="t" r="r" b="b"/>
            <a:pathLst>
              <a:path w="12260528" h="8939040">
                <a:moveTo>
                  <a:pt x="0" y="0"/>
                </a:moveTo>
                <a:lnTo>
                  <a:pt x="12260529" y="0"/>
                </a:lnTo>
                <a:lnTo>
                  <a:pt x="12260529" y="8939040"/>
                </a:lnTo>
                <a:lnTo>
                  <a:pt x="0" y="89390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TextBox 2"/>
          <p:cNvSpPr txBox="1"/>
          <p:nvPr/>
        </p:nvSpPr>
        <p:spPr>
          <a:xfrm>
            <a:off x="1221496" y="1074246"/>
            <a:ext cx="10030975" cy="1626727"/>
          </a:xfrm>
          <a:prstGeom prst="rect">
            <a:avLst/>
          </a:prstGeom>
        </p:spPr>
        <p:txBody>
          <a:bodyPr wrap="square" lIns="0" tIns="0" rIns="0" bIns="0" rtlCol="0" anchor="t">
            <a:spAutoFit/>
          </a:bodyPr>
          <a:lstStyle/>
          <a:p>
            <a:pPr>
              <a:lnSpc>
                <a:spcPts val="6719"/>
              </a:lnSpc>
            </a:pPr>
            <a:r>
              <a:rPr lang="en-US" sz="5599" dirty="0">
                <a:solidFill>
                  <a:srgbClr val="101010"/>
                </a:solidFill>
                <a:latin typeface="Poppins Bold"/>
              </a:rPr>
              <a:t>Future work </a:t>
            </a:r>
          </a:p>
          <a:p>
            <a:pPr>
              <a:lnSpc>
                <a:spcPts val="6719"/>
              </a:lnSpc>
            </a:pPr>
            <a:r>
              <a:rPr lang="en-US" sz="3200" dirty="0">
                <a:solidFill>
                  <a:srgbClr val="101010"/>
                </a:solidFill>
                <a:latin typeface="Poppins Bold"/>
              </a:rPr>
              <a:t>(Potential features, plans for scaling)</a:t>
            </a:r>
          </a:p>
        </p:txBody>
      </p:sp>
      <p:grpSp>
        <p:nvGrpSpPr>
          <p:cNvPr id="3" name="Group 3"/>
          <p:cNvGrpSpPr/>
          <p:nvPr/>
        </p:nvGrpSpPr>
        <p:grpSpPr>
          <a:xfrm>
            <a:off x="0" y="5143500"/>
            <a:ext cx="18288000" cy="5143500"/>
            <a:chOff x="0" y="0"/>
            <a:chExt cx="1451049" cy="1219200"/>
          </a:xfrm>
        </p:grpSpPr>
        <p:sp>
          <p:nvSpPr>
            <p:cNvPr id="4" name="Freeform 4"/>
            <p:cNvSpPr/>
            <p:nvPr/>
          </p:nvSpPr>
          <p:spPr>
            <a:xfrm>
              <a:off x="0" y="0"/>
              <a:ext cx="1451049" cy="1219200"/>
            </a:xfrm>
            <a:custGeom>
              <a:avLst/>
              <a:gdLst/>
              <a:ahLst/>
              <a:cxnLst/>
              <a:rect l="l" t="t" r="r" b="b"/>
              <a:pathLst>
                <a:path w="1451049" h="1219200">
                  <a:moveTo>
                    <a:pt x="0" y="0"/>
                  </a:moveTo>
                  <a:lnTo>
                    <a:pt x="1451049" y="0"/>
                  </a:lnTo>
                  <a:lnTo>
                    <a:pt x="1451049" y="1219200"/>
                  </a:lnTo>
                  <a:lnTo>
                    <a:pt x="0" y="1219200"/>
                  </a:lnTo>
                  <a:close/>
                </a:path>
              </a:pathLst>
            </a:custGeom>
            <a:solidFill>
              <a:srgbClr val="071C42"/>
            </a:solidFill>
          </p:spPr>
          <p:txBody>
            <a:bodyPr/>
            <a:lstStyle/>
            <a:p>
              <a:endParaRPr lang="en-US"/>
            </a:p>
          </p:txBody>
        </p:sp>
        <p:sp>
          <p:nvSpPr>
            <p:cNvPr id="5" name="TextBox 5"/>
            <p:cNvSpPr txBox="1"/>
            <p:nvPr/>
          </p:nvSpPr>
          <p:spPr>
            <a:xfrm>
              <a:off x="0" y="-38100"/>
              <a:ext cx="1451049" cy="12573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221496" y="5934101"/>
            <a:ext cx="3509493" cy="424815"/>
          </a:xfrm>
          <a:prstGeom prst="rect">
            <a:avLst/>
          </a:prstGeom>
        </p:spPr>
        <p:txBody>
          <a:bodyPr lIns="0" tIns="0" rIns="0" bIns="0" rtlCol="0" anchor="t">
            <a:spAutoFit/>
          </a:bodyPr>
          <a:lstStyle/>
          <a:p>
            <a:pPr>
              <a:lnSpc>
                <a:spcPts val="3360"/>
              </a:lnSpc>
            </a:pPr>
            <a:r>
              <a:rPr lang="en-US" sz="2400" dirty="0">
                <a:solidFill>
                  <a:srgbClr val="FFFFFF"/>
                </a:solidFill>
                <a:latin typeface="Poppins Bold"/>
              </a:rPr>
              <a:t>Explain</a:t>
            </a:r>
          </a:p>
        </p:txBody>
      </p:sp>
      <p:sp>
        <p:nvSpPr>
          <p:cNvPr id="7" name="TextBox 7"/>
          <p:cNvSpPr txBox="1"/>
          <p:nvPr/>
        </p:nvSpPr>
        <p:spPr>
          <a:xfrm>
            <a:off x="1221496" y="6539839"/>
            <a:ext cx="15618704" cy="703398"/>
          </a:xfrm>
          <a:prstGeom prst="rect">
            <a:avLst/>
          </a:prstGeom>
        </p:spPr>
        <p:txBody>
          <a:bodyPr wrap="square" lIns="0" tIns="0" rIns="0" bIns="0" rtlCol="0" anchor="t">
            <a:spAutoFit/>
          </a:bodyPr>
          <a:lstStyle/>
          <a:p>
            <a:pPr>
              <a:lnSpc>
                <a:spcPts val="2880"/>
              </a:lnSpc>
            </a:pPr>
            <a:r>
              <a:rPr lang="en-US" sz="1800" dirty="0">
                <a:solidFill>
                  <a:srgbClr val="D9D9D9"/>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sp>
        <p:nvSpPr>
          <p:cNvPr id="8" name="TextBox 8"/>
          <p:cNvSpPr txBox="1"/>
          <p:nvPr/>
        </p:nvSpPr>
        <p:spPr>
          <a:xfrm>
            <a:off x="1221496" y="2909864"/>
            <a:ext cx="7034983" cy="1080135"/>
          </a:xfrm>
          <a:prstGeom prst="rect">
            <a:avLst/>
          </a:prstGeom>
        </p:spPr>
        <p:txBody>
          <a:bodyPr lIns="0" tIns="0" rIns="0" bIns="0" rtlCol="0" anchor="t">
            <a:spAutoFit/>
          </a:bodyPr>
          <a:lstStyle/>
          <a:p>
            <a:pPr>
              <a:lnSpc>
                <a:spcPts val="2880"/>
              </a:lnSpc>
            </a:pPr>
            <a:r>
              <a:rPr lang="en-US" sz="1800" dirty="0">
                <a:solidFill>
                  <a:srgbClr val="545454"/>
                </a:solidFill>
                <a:latin typeface="Poppins"/>
              </a:rPr>
              <a:t>Presentations are communication tools that can be used as lectures, speeches, reports, and more. It all depends on the purpose of your presentation.</a:t>
            </a:r>
          </a:p>
        </p:txBody>
      </p:sp>
      <p:sp>
        <p:nvSpPr>
          <p:cNvPr id="20" name="AutoShape 20"/>
          <p:cNvSpPr/>
          <p:nvPr/>
        </p:nvSpPr>
        <p:spPr>
          <a:xfrm>
            <a:off x="1028700" y="601417"/>
            <a:ext cx="16230600" cy="0"/>
          </a:xfrm>
          <a:prstGeom prst="line">
            <a:avLst/>
          </a:prstGeom>
          <a:ln w="19050" cap="flat">
            <a:solidFill>
              <a:srgbClr val="D9D9D9"/>
            </a:solidFill>
            <a:prstDash val="solid"/>
            <a:headEnd type="none" w="sm" len="sm"/>
            <a:tailEnd type="none" w="sm" len="sm"/>
          </a:ln>
        </p:spPr>
        <p:txBody>
          <a:bodyPr/>
          <a:lstStyle/>
          <a:p>
            <a:endParaRPr lang="en-US"/>
          </a:p>
        </p:txBody>
      </p:sp>
      <p:pic>
        <p:nvPicPr>
          <p:cNvPr id="10" name="Picture 9" descr="A black and white logo&#10;&#10;Description automatically generated">
            <a:extLst>
              <a:ext uri="{FF2B5EF4-FFF2-40B4-BE49-F238E27FC236}">
                <a16:creationId xmlns:a16="http://schemas.microsoft.com/office/drawing/2014/main" id="{9B792395-5CF4-DE38-EA80-60931309A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8765834"/>
            <a:ext cx="2665950" cy="1102066"/>
          </a:xfrm>
          <a:prstGeom prst="rect">
            <a:avLst/>
          </a:prstGeom>
        </p:spPr>
      </p:pic>
    </p:spTree>
    <p:extLst>
      <p:ext uri="{BB962C8B-B14F-4D97-AF65-F5344CB8AC3E}">
        <p14:creationId xmlns:p14="http://schemas.microsoft.com/office/powerpoint/2010/main" val="265601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8187217" y="-1676277"/>
            <a:ext cx="12260528" cy="8939040"/>
          </a:xfrm>
          <a:custGeom>
            <a:avLst/>
            <a:gdLst/>
            <a:ahLst/>
            <a:cxnLst/>
            <a:rect l="l" t="t" r="r" b="b"/>
            <a:pathLst>
              <a:path w="12260528" h="8939040">
                <a:moveTo>
                  <a:pt x="0" y="0"/>
                </a:moveTo>
                <a:lnTo>
                  <a:pt x="12260529" y="0"/>
                </a:lnTo>
                <a:lnTo>
                  <a:pt x="12260529" y="8939040"/>
                </a:lnTo>
                <a:lnTo>
                  <a:pt x="0" y="89390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TextBox 2"/>
          <p:cNvSpPr txBox="1"/>
          <p:nvPr/>
        </p:nvSpPr>
        <p:spPr>
          <a:xfrm>
            <a:off x="1028700" y="687949"/>
            <a:ext cx="10030975" cy="1718997"/>
          </a:xfrm>
          <a:prstGeom prst="rect">
            <a:avLst/>
          </a:prstGeom>
        </p:spPr>
        <p:txBody>
          <a:bodyPr wrap="square" lIns="0" tIns="0" rIns="0" bIns="0" rtlCol="0" anchor="t">
            <a:spAutoFit/>
          </a:bodyPr>
          <a:lstStyle/>
          <a:p>
            <a:pPr>
              <a:lnSpc>
                <a:spcPts val="6719"/>
              </a:lnSpc>
            </a:pPr>
            <a:r>
              <a:rPr lang="en-US" sz="5599" dirty="0">
                <a:solidFill>
                  <a:srgbClr val="101010"/>
                </a:solidFill>
                <a:latin typeface="Poppins Bold"/>
              </a:rPr>
              <a:t>⁠Business Model and Monetization </a:t>
            </a:r>
          </a:p>
        </p:txBody>
      </p:sp>
      <p:grpSp>
        <p:nvGrpSpPr>
          <p:cNvPr id="3" name="Group 3"/>
          <p:cNvGrpSpPr/>
          <p:nvPr/>
        </p:nvGrpSpPr>
        <p:grpSpPr>
          <a:xfrm>
            <a:off x="0" y="5143500"/>
            <a:ext cx="18288000" cy="5143500"/>
            <a:chOff x="0" y="0"/>
            <a:chExt cx="1451049" cy="1219200"/>
          </a:xfrm>
        </p:grpSpPr>
        <p:sp>
          <p:nvSpPr>
            <p:cNvPr id="4" name="Freeform 4"/>
            <p:cNvSpPr/>
            <p:nvPr/>
          </p:nvSpPr>
          <p:spPr>
            <a:xfrm>
              <a:off x="0" y="0"/>
              <a:ext cx="1451049" cy="1219200"/>
            </a:xfrm>
            <a:custGeom>
              <a:avLst/>
              <a:gdLst/>
              <a:ahLst/>
              <a:cxnLst/>
              <a:rect l="l" t="t" r="r" b="b"/>
              <a:pathLst>
                <a:path w="1451049" h="1219200">
                  <a:moveTo>
                    <a:pt x="0" y="0"/>
                  </a:moveTo>
                  <a:lnTo>
                    <a:pt x="1451049" y="0"/>
                  </a:lnTo>
                  <a:lnTo>
                    <a:pt x="1451049" y="1219200"/>
                  </a:lnTo>
                  <a:lnTo>
                    <a:pt x="0" y="1219200"/>
                  </a:lnTo>
                  <a:close/>
                </a:path>
              </a:pathLst>
            </a:custGeom>
            <a:solidFill>
              <a:srgbClr val="071C42"/>
            </a:solidFill>
          </p:spPr>
          <p:txBody>
            <a:bodyPr/>
            <a:lstStyle/>
            <a:p>
              <a:endParaRPr lang="en-US"/>
            </a:p>
          </p:txBody>
        </p:sp>
        <p:sp>
          <p:nvSpPr>
            <p:cNvPr id="5" name="TextBox 5"/>
            <p:cNvSpPr txBox="1"/>
            <p:nvPr/>
          </p:nvSpPr>
          <p:spPr>
            <a:xfrm>
              <a:off x="0" y="-38100"/>
              <a:ext cx="1451049" cy="12573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221496" y="5934101"/>
            <a:ext cx="3509493" cy="424815"/>
          </a:xfrm>
          <a:prstGeom prst="rect">
            <a:avLst/>
          </a:prstGeom>
        </p:spPr>
        <p:txBody>
          <a:bodyPr lIns="0" tIns="0" rIns="0" bIns="0" rtlCol="0" anchor="t">
            <a:spAutoFit/>
          </a:bodyPr>
          <a:lstStyle/>
          <a:p>
            <a:pPr>
              <a:lnSpc>
                <a:spcPts val="3360"/>
              </a:lnSpc>
            </a:pPr>
            <a:r>
              <a:rPr lang="en-US" sz="2400" dirty="0">
                <a:solidFill>
                  <a:srgbClr val="FFFFFF"/>
                </a:solidFill>
                <a:latin typeface="Poppins Bold"/>
              </a:rPr>
              <a:t>Explain</a:t>
            </a:r>
          </a:p>
        </p:txBody>
      </p:sp>
      <p:sp>
        <p:nvSpPr>
          <p:cNvPr id="7" name="TextBox 7"/>
          <p:cNvSpPr txBox="1"/>
          <p:nvPr/>
        </p:nvSpPr>
        <p:spPr>
          <a:xfrm>
            <a:off x="1221496" y="6539839"/>
            <a:ext cx="15618704" cy="703398"/>
          </a:xfrm>
          <a:prstGeom prst="rect">
            <a:avLst/>
          </a:prstGeom>
        </p:spPr>
        <p:txBody>
          <a:bodyPr wrap="square" lIns="0" tIns="0" rIns="0" bIns="0" rtlCol="0" anchor="t">
            <a:spAutoFit/>
          </a:bodyPr>
          <a:lstStyle/>
          <a:p>
            <a:pPr>
              <a:lnSpc>
                <a:spcPts val="2880"/>
              </a:lnSpc>
            </a:pPr>
            <a:r>
              <a:rPr lang="en-US" sz="1800" dirty="0">
                <a:solidFill>
                  <a:srgbClr val="D9D9D9"/>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sp>
        <p:nvSpPr>
          <p:cNvPr id="20" name="AutoShape 20"/>
          <p:cNvSpPr/>
          <p:nvPr/>
        </p:nvSpPr>
        <p:spPr>
          <a:xfrm>
            <a:off x="1028700" y="601417"/>
            <a:ext cx="16230600" cy="0"/>
          </a:xfrm>
          <a:prstGeom prst="line">
            <a:avLst/>
          </a:prstGeom>
          <a:ln w="19050" cap="flat">
            <a:solidFill>
              <a:srgbClr val="D9D9D9"/>
            </a:solidFill>
            <a:prstDash val="solid"/>
            <a:headEnd type="none" w="sm" len="sm"/>
            <a:tailEnd type="none" w="sm" len="sm"/>
          </a:ln>
        </p:spPr>
        <p:txBody>
          <a:bodyPr/>
          <a:lstStyle/>
          <a:p>
            <a:endParaRPr lang="en-US"/>
          </a:p>
        </p:txBody>
      </p:sp>
      <p:sp>
        <p:nvSpPr>
          <p:cNvPr id="11" name="TextBox 10">
            <a:extLst>
              <a:ext uri="{FF2B5EF4-FFF2-40B4-BE49-F238E27FC236}">
                <a16:creationId xmlns:a16="http://schemas.microsoft.com/office/drawing/2014/main" id="{0438E10C-1091-7643-B2D8-457ED8040D2A}"/>
              </a:ext>
            </a:extLst>
          </p:cNvPr>
          <p:cNvSpPr txBox="1"/>
          <p:nvPr/>
        </p:nvSpPr>
        <p:spPr>
          <a:xfrm>
            <a:off x="1033182" y="2138086"/>
            <a:ext cx="6815418" cy="1672894"/>
          </a:xfrm>
          <a:prstGeom prst="rect">
            <a:avLst/>
          </a:prstGeom>
          <a:noFill/>
        </p:spPr>
        <p:txBody>
          <a:bodyPr wrap="square">
            <a:spAutoFit/>
          </a:bodyPr>
          <a:lstStyle/>
          <a:p>
            <a:pPr>
              <a:lnSpc>
                <a:spcPts val="6719"/>
              </a:lnSpc>
            </a:pPr>
            <a:r>
              <a:rPr lang="en-US" sz="2000" dirty="0">
                <a:solidFill>
                  <a:srgbClr val="101010"/>
                </a:solidFill>
                <a:latin typeface="Poppins Bold"/>
              </a:rPr>
              <a:t>(Business model canvas, Monetization, Estimated costs)  (Potential features, plans for scaling)</a:t>
            </a:r>
          </a:p>
        </p:txBody>
      </p:sp>
      <p:pic>
        <p:nvPicPr>
          <p:cNvPr id="12" name="Picture 11" descr="A black and white logo&#10;&#10;Description automatically generated">
            <a:extLst>
              <a:ext uri="{FF2B5EF4-FFF2-40B4-BE49-F238E27FC236}">
                <a16:creationId xmlns:a16="http://schemas.microsoft.com/office/drawing/2014/main" id="{30F4EDB0-4ED7-30FA-38B5-ED263BD0F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8765834"/>
            <a:ext cx="2665950" cy="1102066"/>
          </a:xfrm>
          <a:prstGeom prst="rect">
            <a:avLst/>
          </a:prstGeom>
        </p:spPr>
      </p:pic>
    </p:spTree>
    <p:extLst>
      <p:ext uri="{BB962C8B-B14F-4D97-AF65-F5344CB8AC3E}">
        <p14:creationId xmlns:p14="http://schemas.microsoft.com/office/powerpoint/2010/main" val="178717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48600" y="0"/>
            <a:ext cx="10439400" cy="10287000"/>
            <a:chOff x="0" y="0"/>
            <a:chExt cx="2639032" cy="812800"/>
          </a:xfrm>
        </p:grpSpPr>
        <p:sp>
          <p:nvSpPr>
            <p:cNvPr id="3" name="Freeform 3"/>
            <p:cNvSpPr/>
            <p:nvPr/>
          </p:nvSpPr>
          <p:spPr>
            <a:xfrm>
              <a:off x="0" y="0"/>
              <a:ext cx="2639032" cy="812800"/>
            </a:xfrm>
            <a:custGeom>
              <a:avLst/>
              <a:gdLst/>
              <a:ahLst/>
              <a:cxnLst/>
              <a:rect l="l" t="t" r="r" b="b"/>
              <a:pathLst>
                <a:path w="2639032" h="812800">
                  <a:moveTo>
                    <a:pt x="0" y="0"/>
                  </a:moveTo>
                  <a:lnTo>
                    <a:pt x="2639032" y="0"/>
                  </a:lnTo>
                  <a:lnTo>
                    <a:pt x="2639032" y="812800"/>
                  </a:lnTo>
                  <a:lnTo>
                    <a:pt x="0" y="812800"/>
                  </a:lnTo>
                  <a:close/>
                </a:path>
              </a:pathLst>
            </a:custGeom>
            <a:solidFill>
              <a:srgbClr val="071C42"/>
            </a:solidFill>
          </p:spPr>
          <p:txBody>
            <a:bodyPr/>
            <a:lstStyle/>
            <a:p>
              <a:endParaRPr lang="en-US"/>
            </a:p>
          </p:txBody>
        </p:sp>
        <p:sp>
          <p:nvSpPr>
            <p:cNvPr id="4" name="TextBox 4"/>
            <p:cNvSpPr txBox="1"/>
            <p:nvPr/>
          </p:nvSpPr>
          <p:spPr>
            <a:xfrm>
              <a:off x="0" y="-38100"/>
              <a:ext cx="2639032"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8763000" y="1057327"/>
            <a:ext cx="5969920" cy="511679"/>
          </a:xfrm>
          <a:prstGeom prst="rect">
            <a:avLst/>
          </a:prstGeom>
        </p:spPr>
        <p:txBody>
          <a:bodyPr lIns="0" tIns="0" rIns="0" bIns="0" rtlCol="0" anchor="t">
            <a:spAutoFit/>
          </a:bodyPr>
          <a:lstStyle/>
          <a:p>
            <a:pPr>
              <a:lnSpc>
                <a:spcPts val="3360"/>
              </a:lnSpc>
            </a:pPr>
            <a:r>
              <a:rPr lang="en-US" sz="4800" dirty="0">
                <a:solidFill>
                  <a:srgbClr val="FFFFFF"/>
                </a:solidFill>
                <a:latin typeface="Poppins Bold"/>
              </a:rPr>
              <a:t>Strategy</a:t>
            </a:r>
            <a:r>
              <a:rPr lang="en-US" sz="4400" dirty="0">
                <a:solidFill>
                  <a:srgbClr val="FFFFFF"/>
                </a:solidFill>
                <a:latin typeface="Poppins Bold"/>
              </a:rPr>
              <a:t> 1</a:t>
            </a:r>
          </a:p>
        </p:txBody>
      </p:sp>
      <p:sp>
        <p:nvSpPr>
          <p:cNvPr id="12" name="TextBox 12"/>
          <p:cNvSpPr txBox="1"/>
          <p:nvPr/>
        </p:nvSpPr>
        <p:spPr>
          <a:xfrm>
            <a:off x="8763000" y="1663065"/>
            <a:ext cx="8686800" cy="1075294"/>
          </a:xfrm>
          <a:prstGeom prst="rect">
            <a:avLst/>
          </a:prstGeom>
        </p:spPr>
        <p:txBody>
          <a:bodyPr wrap="square" lIns="0" tIns="0" rIns="0" bIns="0" rtlCol="0" anchor="t">
            <a:spAutoFit/>
          </a:bodyPr>
          <a:lstStyle/>
          <a:p>
            <a:pPr>
              <a:lnSpc>
                <a:spcPts val="2880"/>
              </a:lnSpc>
            </a:pPr>
            <a:r>
              <a:rPr lang="en-US" sz="1800" dirty="0">
                <a:solidFill>
                  <a:srgbClr val="EEF2F5"/>
                </a:solidFill>
                <a:latin typeface="Poppins"/>
              </a:rPr>
              <a:t>In the presentation session, the background can be filled with information that is arranged systematically and effectively concerning an interesting topic to be used as material for discussion at the opening of the presentation session. </a:t>
            </a:r>
          </a:p>
        </p:txBody>
      </p:sp>
      <p:sp>
        <p:nvSpPr>
          <p:cNvPr id="17" name="TextBox 17"/>
          <p:cNvSpPr txBox="1"/>
          <p:nvPr/>
        </p:nvSpPr>
        <p:spPr>
          <a:xfrm>
            <a:off x="914400" y="5600700"/>
            <a:ext cx="6624360" cy="1626727"/>
          </a:xfrm>
          <a:prstGeom prst="rect">
            <a:avLst/>
          </a:prstGeom>
        </p:spPr>
        <p:txBody>
          <a:bodyPr wrap="square" lIns="0" tIns="0" rIns="0" bIns="0" rtlCol="0" anchor="t">
            <a:spAutoFit/>
          </a:bodyPr>
          <a:lstStyle/>
          <a:p>
            <a:pPr>
              <a:lnSpc>
                <a:spcPts val="6719"/>
              </a:lnSpc>
            </a:pPr>
            <a:r>
              <a:rPr lang="en-US" sz="5599" dirty="0">
                <a:solidFill>
                  <a:srgbClr val="101010"/>
                </a:solidFill>
                <a:latin typeface="Poppins Bold"/>
              </a:rPr>
              <a:t>Conclusion </a:t>
            </a:r>
          </a:p>
          <a:p>
            <a:pPr>
              <a:lnSpc>
                <a:spcPts val="6719"/>
              </a:lnSpc>
            </a:pPr>
            <a:r>
              <a:rPr lang="en-US" sz="3200" dirty="0">
                <a:solidFill>
                  <a:srgbClr val="101010"/>
                </a:solidFill>
                <a:latin typeface="Poppins Bold"/>
              </a:rPr>
              <a:t>(Recap &amp; acknowledgments)</a:t>
            </a:r>
          </a:p>
        </p:txBody>
      </p:sp>
      <p:sp>
        <p:nvSpPr>
          <p:cNvPr id="18" name="TextBox 18"/>
          <p:cNvSpPr txBox="1"/>
          <p:nvPr/>
        </p:nvSpPr>
        <p:spPr>
          <a:xfrm>
            <a:off x="914400" y="7581900"/>
            <a:ext cx="4643986" cy="1442085"/>
          </a:xfrm>
          <a:prstGeom prst="rect">
            <a:avLst/>
          </a:prstGeom>
        </p:spPr>
        <p:txBody>
          <a:bodyPr lIns="0" tIns="0" rIns="0" bIns="0" rtlCol="0" anchor="t">
            <a:spAutoFit/>
          </a:bodyPr>
          <a:lstStyle/>
          <a:p>
            <a:pPr>
              <a:lnSpc>
                <a:spcPts val="2880"/>
              </a:lnSpc>
            </a:pPr>
            <a:r>
              <a:rPr lang="en-US" sz="1800" dirty="0">
                <a:solidFill>
                  <a:srgbClr val="545454"/>
                </a:solidFill>
                <a:latin typeface="Poppins"/>
              </a:rPr>
              <a:t>Presentations are communication tools that can be used as lectures, speeches, reports, and more. It all depends on the purpose of your presentation.</a:t>
            </a:r>
          </a:p>
        </p:txBody>
      </p:sp>
      <p:sp>
        <p:nvSpPr>
          <p:cNvPr id="19" name="Freeform 19"/>
          <p:cNvSpPr/>
          <p:nvPr/>
        </p:nvSpPr>
        <p:spPr>
          <a:xfrm flipH="1">
            <a:off x="-2861667" y="-805804"/>
            <a:ext cx="8166327" cy="6636996"/>
          </a:xfrm>
          <a:custGeom>
            <a:avLst/>
            <a:gdLst/>
            <a:ahLst/>
            <a:cxnLst/>
            <a:rect l="l" t="t" r="r" b="b"/>
            <a:pathLst>
              <a:path w="8166327" h="6636996">
                <a:moveTo>
                  <a:pt x="8166327" y="0"/>
                </a:moveTo>
                <a:lnTo>
                  <a:pt x="0" y="0"/>
                </a:lnTo>
                <a:lnTo>
                  <a:pt x="0" y="6636996"/>
                </a:lnTo>
                <a:lnTo>
                  <a:pt x="8166327" y="6636996"/>
                </a:lnTo>
                <a:lnTo>
                  <a:pt x="81663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20" name="Picture 19" descr="A black and white logo&#10;&#10;Description automatically generated">
            <a:extLst>
              <a:ext uri="{FF2B5EF4-FFF2-40B4-BE49-F238E27FC236}">
                <a16:creationId xmlns:a16="http://schemas.microsoft.com/office/drawing/2014/main" id="{3B7F5C9B-3BA1-5143-D41D-F56654EA1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8765834"/>
            <a:ext cx="2665950" cy="11020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541</Words>
  <Application>Microsoft Macintosh PowerPoint</Application>
  <PresentationFormat>Custom</PresentationFormat>
  <Paragraphs>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Poppins 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Bhavishya Reddy</cp:lastModifiedBy>
  <cp:revision>2</cp:revision>
  <dcterms:created xsi:type="dcterms:W3CDTF">2006-08-16T00:00:00Z</dcterms:created>
  <dcterms:modified xsi:type="dcterms:W3CDTF">2024-03-04T06:02:35Z</dcterms:modified>
  <dc:identifier>DAF-hexMbnY</dc:identifier>
</cp:coreProperties>
</file>